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6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38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1FE41-4D14-4C6D-B6D2-1059829AB7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F28D7-0814-4207-A329-D3506F4E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A6CD9-E034-4588-B5BD-A0A3370E914D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96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46E98-A6D0-4279-B1E0-3BA4891FC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4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3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A872-5EA6-4DEC-9F09-C24DDE9ADEE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19F3-624A-4D5C-852B-B62F1746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687" y="2023116"/>
            <a:ext cx="7772400" cy="10612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 робота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застосування сучасних методів спектроскопії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147" y="3425589"/>
            <a:ext cx="4954137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аспірантка 2 року навчання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 факультету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 національного університету імені В. Н. Каразіна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Карина Ігорівна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8418" y="6254986"/>
            <a:ext cx="420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   2022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7" y="1"/>
            <a:ext cx="7886700" cy="810534"/>
          </a:xfrm>
        </p:spPr>
        <p:txBody>
          <a:bodyPr>
            <a:normAutofit/>
          </a:bodyPr>
          <a:lstStyle/>
          <a:p>
            <a:r>
              <a:rPr lang="uk-UA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Люмінісцентна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4" y="810534"/>
            <a:ext cx="893928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/>
              <a:t>Люмінесценція — це </a:t>
            </a:r>
            <a:r>
              <a:rPr lang="uk-UA" sz="1700" dirty="0" smtClean="0"/>
              <a:t>оптичне</a:t>
            </a:r>
          </a:p>
          <a:p>
            <a:r>
              <a:rPr lang="uk-UA" sz="1700" dirty="0" smtClean="0"/>
              <a:t>випромінювання</a:t>
            </a:r>
            <a:r>
              <a:rPr lang="uk-UA" sz="1700" dirty="0"/>
              <a:t>, що випромінюється </a:t>
            </a:r>
            <a:endParaRPr lang="uk-UA" sz="1700" dirty="0" smtClean="0"/>
          </a:p>
          <a:p>
            <a:r>
              <a:rPr lang="uk-UA" sz="1700" dirty="0" smtClean="0"/>
              <a:t>з </a:t>
            </a:r>
            <a:r>
              <a:rPr lang="uk-UA" sz="1700" dirty="0"/>
              <a:t>відносно холодних тіл і може виникати в </a:t>
            </a:r>
            <a:endParaRPr lang="uk-UA" sz="1700" dirty="0" smtClean="0"/>
          </a:p>
          <a:p>
            <a:r>
              <a:rPr lang="uk-UA" sz="1700" dirty="0" smtClean="0"/>
              <a:t>результаті </a:t>
            </a:r>
            <a:r>
              <a:rPr lang="uk-UA" sz="1700" dirty="0"/>
              <a:t>різноманітних процесів, </a:t>
            </a:r>
            <a:r>
              <a:rPr lang="uk-UA" sz="1700" dirty="0" smtClean="0"/>
              <a:t>включаючи</a:t>
            </a:r>
          </a:p>
          <a:p>
            <a:r>
              <a:rPr lang="uk-UA" sz="1700" dirty="0" smtClean="0"/>
              <a:t>хімічну </a:t>
            </a:r>
            <a:r>
              <a:rPr lang="uk-UA" sz="1700" dirty="0"/>
              <a:t>реакцію та електронну або </a:t>
            </a:r>
            <a:r>
              <a:rPr lang="uk-UA" sz="1700" dirty="0" smtClean="0"/>
              <a:t>оптичну </a:t>
            </a:r>
          </a:p>
          <a:p>
            <a:r>
              <a:rPr lang="uk-UA" sz="1700" dirty="0" smtClean="0"/>
              <a:t>взаємодію</a:t>
            </a:r>
            <a:r>
              <a:rPr lang="uk-UA" sz="1700" dirty="0"/>
              <a:t>. </a:t>
            </a:r>
            <a:r>
              <a:rPr lang="uk-UA" sz="1700" dirty="0" smtClean="0"/>
              <a:t>Види випромінювання </a:t>
            </a:r>
          </a:p>
          <a:p>
            <a:r>
              <a:rPr lang="uk-UA" sz="1700" dirty="0" smtClean="0"/>
              <a:t>люмінесценції </a:t>
            </a:r>
            <a:r>
              <a:rPr lang="uk-UA" sz="1700" dirty="0"/>
              <a:t>можна </a:t>
            </a:r>
            <a:r>
              <a:rPr lang="uk-UA" sz="1700" dirty="0" smtClean="0"/>
              <a:t>визначити </a:t>
            </a:r>
            <a:r>
              <a:rPr lang="uk-UA" sz="1700" dirty="0"/>
              <a:t>за механізмом </a:t>
            </a:r>
            <a:endParaRPr lang="uk-UA" sz="1700" dirty="0" smtClean="0"/>
          </a:p>
          <a:p>
            <a:r>
              <a:rPr lang="uk-UA" sz="1700" dirty="0" smtClean="0"/>
              <a:t>збудження</a:t>
            </a:r>
            <a:r>
              <a:rPr lang="uk-UA" sz="1700" dirty="0" smtClean="0"/>
              <a:t>. </a:t>
            </a:r>
          </a:p>
          <a:p>
            <a:r>
              <a:rPr lang="uk-UA" sz="1700" dirty="0" smtClean="0"/>
              <a:t>Молекулярна </a:t>
            </a:r>
            <a:r>
              <a:rPr lang="uk-UA" sz="1700" dirty="0"/>
              <a:t>та атомна </a:t>
            </a:r>
            <a:r>
              <a:rPr lang="uk-UA" sz="1700" dirty="0" smtClean="0"/>
              <a:t>флуоресценція </a:t>
            </a:r>
            <a:r>
              <a:rPr lang="uk-UA" sz="1700" dirty="0"/>
              <a:t>є </a:t>
            </a:r>
            <a:endParaRPr lang="uk-UA" sz="1700" dirty="0" smtClean="0"/>
          </a:p>
          <a:p>
            <a:r>
              <a:rPr lang="uk-UA" sz="1700" dirty="0" smtClean="0"/>
              <a:t>прикладами </a:t>
            </a:r>
            <a:r>
              <a:rPr lang="uk-UA" sz="1700" dirty="0"/>
              <a:t>широко визнаних </a:t>
            </a:r>
            <a:endParaRPr lang="uk-UA" sz="1700" dirty="0" smtClean="0"/>
          </a:p>
          <a:p>
            <a:r>
              <a:rPr lang="uk-UA" sz="1700" dirty="0" err="1" smtClean="0"/>
              <a:t>фотолюмінесцентних</a:t>
            </a:r>
            <a:r>
              <a:rPr lang="uk-UA" sz="1700" dirty="0" smtClean="0"/>
              <a:t> </a:t>
            </a:r>
            <a:r>
              <a:rPr lang="uk-UA" sz="1700" dirty="0"/>
              <a:t>явищ, </a:t>
            </a:r>
            <a:r>
              <a:rPr lang="uk-UA" sz="1700" dirty="0" smtClean="0"/>
              <a:t>які</a:t>
            </a:r>
          </a:p>
          <a:p>
            <a:r>
              <a:rPr lang="uk-UA" sz="1700" dirty="0" smtClean="0"/>
              <a:t>використовуються </a:t>
            </a:r>
            <a:r>
              <a:rPr lang="uk-UA" sz="1700" dirty="0"/>
              <a:t>для </a:t>
            </a:r>
            <a:r>
              <a:rPr lang="uk-UA" sz="1700" dirty="0" smtClean="0"/>
              <a:t>характеристики </a:t>
            </a:r>
            <a:r>
              <a:rPr lang="uk-UA" sz="1700" dirty="0" err="1" smtClean="0"/>
              <a:t>аналітів</a:t>
            </a:r>
            <a:r>
              <a:rPr lang="uk-UA" sz="1700" dirty="0"/>
              <a:t>, </a:t>
            </a:r>
            <a:endParaRPr lang="uk-UA" sz="1700" dirty="0" smtClean="0"/>
          </a:p>
          <a:p>
            <a:r>
              <a:rPr lang="uk-UA" sz="1700" dirty="0" smtClean="0"/>
              <a:t>які </a:t>
            </a:r>
            <a:r>
              <a:rPr lang="uk-UA" sz="1700" dirty="0"/>
              <a:t>охоплюють </a:t>
            </a:r>
            <a:r>
              <a:rPr lang="uk-UA" sz="1700" dirty="0" smtClean="0"/>
              <a:t>надзвичайно широкий </a:t>
            </a:r>
            <a:r>
              <a:rPr lang="uk-UA" sz="1700" dirty="0"/>
              <a:t>і </a:t>
            </a:r>
            <a:endParaRPr lang="uk-UA" sz="1700" dirty="0" smtClean="0"/>
          </a:p>
          <a:p>
            <a:r>
              <a:rPr lang="uk-UA" sz="1700" dirty="0" smtClean="0"/>
              <a:t>різноманітний </a:t>
            </a:r>
            <a:r>
              <a:rPr lang="uk-UA" sz="1700" dirty="0"/>
              <a:t>діапазон </a:t>
            </a:r>
            <a:r>
              <a:rPr lang="uk-UA" sz="1700" dirty="0" smtClean="0"/>
              <a:t>застосувань</a:t>
            </a:r>
            <a:r>
              <a:rPr lang="uk-UA" sz="1700" dirty="0"/>
              <a:t>. </a:t>
            </a:r>
            <a:endParaRPr lang="uk-UA" sz="1700" dirty="0" smtClean="0"/>
          </a:p>
          <a:p>
            <a:r>
              <a:rPr lang="uk-UA" sz="1700" dirty="0" smtClean="0"/>
              <a:t>Флуоресцентна </a:t>
            </a:r>
            <a:r>
              <a:rPr lang="uk-UA" sz="1700" dirty="0"/>
              <a:t>та </a:t>
            </a:r>
            <a:r>
              <a:rPr lang="uk-UA" sz="1700" dirty="0" smtClean="0"/>
              <a:t>фосфоресцентна </a:t>
            </a:r>
          </a:p>
          <a:p>
            <a:r>
              <a:rPr lang="uk-UA" sz="1700" dirty="0" smtClean="0"/>
              <a:t>спектрометрія </a:t>
            </a:r>
            <a:r>
              <a:rPr lang="uk-UA" sz="1700" dirty="0"/>
              <a:t>є </a:t>
            </a:r>
            <a:r>
              <a:rPr lang="uk-UA" sz="1700" dirty="0" smtClean="0"/>
              <a:t>прикладами </a:t>
            </a:r>
            <a:r>
              <a:rPr lang="uk-UA" sz="1700" dirty="0"/>
              <a:t>фотолюмінесценції, </a:t>
            </a:r>
            <a:endParaRPr lang="uk-UA" sz="1700" dirty="0" smtClean="0"/>
          </a:p>
          <a:p>
            <a:r>
              <a:rPr lang="uk-UA" sz="1700" dirty="0" smtClean="0"/>
              <a:t>де цікавить </a:t>
            </a:r>
            <a:r>
              <a:rPr lang="uk-UA" sz="1700" dirty="0"/>
              <a:t>для вимірювання величина є </a:t>
            </a:r>
            <a:endParaRPr lang="uk-UA" sz="1700" dirty="0" smtClean="0"/>
          </a:p>
          <a:p>
            <a:r>
              <a:rPr lang="uk-UA" sz="1700" dirty="0" smtClean="0"/>
              <a:t>потужністю </a:t>
            </a:r>
            <a:r>
              <a:rPr lang="uk-UA" sz="1700" dirty="0"/>
              <a:t>випромінювання, що </a:t>
            </a:r>
            <a:endParaRPr lang="uk-UA" sz="1700" dirty="0" smtClean="0"/>
          </a:p>
          <a:p>
            <a:r>
              <a:rPr lang="uk-UA" sz="1700" dirty="0" err="1" smtClean="0"/>
              <a:t>люмінесцентується</a:t>
            </a:r>
            <a:r>
              <a:rPr lang="uk-UA" sz="1700" dirty="0" smtClean="0"/>
              <a:t> </a:t>
            </a:r>
            <a:r>
              <a:rPr lang="uk-UA" sz="1700" dirty="0"/>
              <a:t>від зразка </a:t>
            </a:r>
            <a:r>
              <a:rPr lang="uk-UA" sz="1700" dirty="0" smtClean="0"/>
              <a:t>після поглинання </a:t>
            </a:r>
          </a:p>
          <a:p>
            <a:r>
              <a:rPr lang="uk-UA" sz="1700" dirty="0" smtClean="0"/>
              <a:t>монохроматичного </a:t>
            </a:r>
            <a:r>
              <a:rPr lang="uk-UA" sz="1700" dirty="0"/>
              <a:t>падаючого світла. </a:t>
            </a:r>
            <a:endParaRPr lang="uk-UA" sz="1700" dirty="0" smtClean="0"/>
          </a:p>
          <a:p>
            <a:r>
              <a:rPr lang="uk-UA" sz="1700" dirty="0" smtClean="0"/>
              <a:t>Флуоресценція </a:t>
            </a:r>
            <a:r>
              <a:rPr lang="uk-UA" sz="1700" dirty="0"/>
              <a:t>включає </a:t>
            </a:r>
            <a:r>
              <a:rPr lang="uk-UA" sz="1700" dirty="0" smtClean="0"/>
              <a:t>випромінювання </a:t>
            </a:r>
            <a:r>
              <a:rPr lang="uk-UA" sz="1700" dirty="0"/>
              <a:t>від синглетних станів до синглетних; тобто однакової кратності. Фосфоресценція, однак, включає радіаційний перехід від триплетних до синглетних станів; тобто різної кратності.</a:t>
            </a:r>
            <a:endParaRPr lang="en-US" sz="1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29" y="810534"/>
            <a:ext cx="4465469" cy="51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0030"/>
              </p:ext>
            </p:extLst>
          </p:nvPr>
        </p:nvGraphicFramePr>
        <p:xfrm>
          <a:off x="855260" y="736979"/>
          <a:ext cx="6951260" cy="469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30">
                  <a:extLst>
                    <a:ext uri="{9D8B030D-6E8A-4147-A177-3AD203B41FA5}">
                      <a16:colId xmlns:a16="http://schemas.microsoft.com/office/drawing/2014/main" xmlns="" val="1467325513"/>
                    </a:ext>
                  </a:extLst>
                </a:gridCol>
                <a:gridCol w="3475630">
                  <a:extLst>
                    <a:ext uri="{9D8B030D-6E8A-4147-A177-3AD203B41FA5}">
                      <a16:colId xmlns:a16="http://schemas.microsoft.com/office/drawing/2014/main" xmlns="" val="4212999943"/>
                    </a:ext>
                  </a:extLst>
                </a:gridCol>
              </a:tblGrid>
              <a:tr h="441084">
                <a:tc>
                  <a:txBody>
                    <a:bodyPr/>
                    <a:lstStyle/>
                    <a:p>
                      <a:r>
                        <a:rPr lang="uk-UA" dirty="0" smtClean="0"/>
                        <a:t>Тип</a:t>
                      </a:r>
                      <a:r>
                        <a:rPr lang="uk-UA" baseline="0" dirty="0" smtClean="0"/>
                        <a:t> люмінесценції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 збудження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813972"/>
                  </a:ext>
                </a:extLst>
              </a:tr>
              <a:tr h="441084">
                <a:tc>
                  <a:txBody>
                    <a:bodyPr/>
                    <a:lstStyle/>
                    <a:p>
                      <a:r>
                        <a:rPr lang="uk-UA" dirty="0" smtClean="0"/>
                        <a:t>Біолюмінесценція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Біохімічні</a:t>
                      </a:r>
                      <a:r>
                        <a:rPr lang="uk-UA" baseline="0" dirty="0" smtClean="0"/>
                        <a:t> реакції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749642"/>
                  </a:ext>
                </a:extLst>
              </a:tr>
              <a:tr h="441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Хемолюмінесценція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Хімічні реакції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1462254"/>
                  </a:ext>
                </a:extLst>
              </a:tr>
              <a:tr h="1087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Електролюмінесценція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Електричний розряд, рекомбінація іонів</a:t>
                      </a:r>
                      <a:r>
                        <a:rPr lang="uk-UA" baseline="0" dirty="0" smtClean="0"/>
                        <a:t> та електронів на електродах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661372"/>
                  </a:ext>
                </a:extLst>
              </a:tr>
              <a:tr h="76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Катодолюмінесценція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Взаємодія з прискореними електронами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2131815"/>
                  </a:ext>
                </a:extLst>
              </a:tr>
              <a:tr h="76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Термолюмінесценція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Люмінесценція при нагріванні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175825"/>
                  </a:ext>
                </a:extLst>
              </a:tr>
              <a:tr h="76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Фотолюмінесценція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Зовнішнє опромінення або поглинання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080513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036" y="163773"/>
            <a:ext cx="736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Типи люмінесценції за характером походження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705"/>
            <a:ext cx="7886700" cy="835877"/>
          </a:xfrm>
        </p:spPr>
        <p:txBody>
          <a:bodyPr>
            <a:normAutofit/>
          </a:bodyPr>
          <a:lstStyle/>
          <a:p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Розсіяння: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" y="1023582"/>
            <a:ext cx="86518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Випромінювання, що </a:t>
            </a:r>
            <a:endParaRPr lang="uk-UA" sz="2200" dirty="0" smtClean="0"/>
          </a:p>
          <a:p>
            <a:r>
              <a:rPr lang="uk-UA" sz="2200" dirty="0" smtClean="0"/>
              <a:t>падає </a:t>
            </a:r>
            <a:r>
              <a:rPr lang="uk-UA" sz="2200" dirty="0"/>
              <a:t>на </a:t>
            </a:r>
            <a:r>
              <a:rPr lang="uk-UA" sz="2200" dirty="0" err="1"/>
              <a:t>аналіт</a:t>
            </a:r>
            <a:r>
              <a:rPr lang="uk-UA" sz="2200" dirty="0"/>
              <a:t>, </a:t>
            </a:r>
            <a:r>
              <a:rPr lang="uk-UA" sz="2200" dirty="0" smtClean="0"/>
              <a:t>може</a:t>
            </a:r>
          </a:p>
          <a:p>
            <a:r>
              <a:rPr lang="uk-UA" sz="2200" dirty="0" smtClean="0"/>
              <a:t>розсіюватися</a:t>
            </a:r>
            <a:r>
              <a:rPr lang="uk-UA" sz="2200" dirty="0"/>
              <a:t>, а також </a:t>
            </a:r>
            <a:endParaRPr lang="uk-UA" sz="2200" dirty="0" smtClean="0"/>
          </a:p>
          <a:p>
            <a:r>
              <a:rPr lang="uk-UA" sz="2200" dirty="0" smtClean="0"/>
              <a:t>поглинатися </a:t>
            </a:r>
            <a:r>
              <a:rPr lang="uk-UA" sz="2200" dirty="0"/>
              <a:t>зразком</a:t>
            </a:r>
            <a:r>
              <a:rPr lang="uk-UA" sz="2200" dirty="0" smtClean="0"/>
              <a:t>.</a:t>
            </a:r>
          </a:p>
          <a:p>
            <a:r>
              <a:rPr lang="uk-UA" sz="2200" dirty="0" smtClean="0"/>
              <a:t>Інтенсивність</a:t>
            </a:r>
            <a:r>
              <a:rPr lang="uk-UA" sz="2200" dirty="0"/>
              <a:t>, кутовий </a:t>
            </a:r>
            <a:endParaRPr lang="uk-UA" sz="2200" dirty="0" smtClean="0"/>
          </a:p>
          <a:p>
            <a:r>
              <a:rPr lang="uk-UA" sz="2200" dirty="0" smtClean="0"/>
              <a:t>розподіл </a:t>
            </a:r>
            <a:r>
              <a:rPr lang="uk-UA" sz="2200" dirty="0"/>
              <a:t>і частота </a:t>
            </a:r>
            <a:endParaRPr lang="uk-UA" sz="2200" dirty="0" smtClean="0"/>
          </a:p>
          <a:p>
            <a:r>
              <a:rPr lang="uk-UA" sz="2200" dirty="0"/>
              <a:t>в</a:t>
            </a:r>
            <a:r>
              <a:rPr lang="uk-UA" sz="2200" dirty="0" smtClean="0"/>
              <a:t>ипромінювання</a:t>
            </a:r>
            <a:endParaRPr lang="uk-UA" sz="2200" dirty="0" smtClean="0"/>
          </a:p>
          <a:p>
            <a:r>
              <a:rPr lang="uk-UA" sz="2200" dirty="0" smtClean="0"/>
              <a:t>розсіяного </a:t>
            </a:r>
            <a:r>
              <a:rPr lang="uk-UA" sz="2200" dirty="0"/>
              <a:t>світла можуть бути використані як </a:t>
            </a:r>
            <a:r>
              <a:rPr lang="uk-UA" sz="2200" dirty="0" smtClean="0"/>
              <a:t>засіб аналізу</a:t>
            </a:r>
            <a:r>
              <a:rPr lang="uk-UA" sz="2200" dirty="0"/>
              <a:t>. Можливі декілька класів </a:t>
            </a:r>
            <a:r>
              <a:rPr lang="uk-UA" sz="2200" dirty="0" smtClean="0"/>
              <a:t>розсіювання. Найбільш </a:t>
            </a:r>
            <a:r>
              <a:rPr lang="uk-UA" sz="2200" dirty="0"/>
              <a:t>широко використовуваним класом у спектроскопії є </a:t>
            </a:r>
            <a:r>
              <a:rPr lang="uk-UA" sz="2200" dirty="0" err="1"/>
              <a:t>раманівське</a:t>
            </a:r>
            <a:r>
              <a:rPr lang="uk-UA" sz="2200" dirty="0"/>
              <a:t> розсіювання. </a:t>
            </a:r>
            <a:r>
              <a:rPr lang="uk-UA" sz="2200" dirty="0" smtClean="0"/>
              <a:t>Падаючі </a:t>
            </a:r>
            <a:r>
              <a:rPr lang="uk-UA" sz="2200" dirty="0"/>
              <a:t>фотони, розсіяні </a:t>
            </a:r>
            <a:r>
              <a:rPr lang="uk-UA" sz="2200" dirty="0" err="1"/>
              <a:t>непружно</a:t>
            </a:r>
            <a:r>
              <a:rPr lang="uk-UA" sz="2200" dirty="0"/>
              <a:t> від </a:t>
            </a:r>
            <a:r>
              <a:rPr lang="uk-UA" sz="2200" dirty="0" err="1"/>
              <a:t>аналіту</a:t>
            </a:r>
            <a:r>
              <a:rPr lang="uk-UA" sz="2200" dirty="0"/>
              <a:t>, можуть отримати або втратити енергію. Величина різниці зазвичай відповідає одному кванту коливальної енергії виду. Відповідно зміщується довжина хвилі розсіяного світла. Найпоширеніша форма комбінаційного розсіювання, яка називається </a:t>
            </a:r>
            <a:r>
              <a:rPr lang="uk-UA" sz="2200" dirty="0" err="1" smtClean="0"/>
              <a:t>Стоксовим</a:t>
            </a:r>
            <a:r>
              <a:rPr lang="uk-UA" sz="2200" dirty="0" smtClean="0"/>
              <a:t> </a:t>
            </a:r>
            <a:r>
              <a:rPr lang="uk-UA" sz="2200" dirty="0"/>
              <a:t>розсіюванням, включає втрату енергії, що викликає червоне зміщення розсіяного фотона. Підвищення енергії називається </a:t>
            </a:r>
            <a:r>
              <a:rPr lang="uk-UA" sz="2200" dirty="0" err="1"/>
              <a:t>антистоксовим</a:t>
            </a:r>
            <a:r>
              <a:rPr lang="uk-UA" sz="2200" dirty="0"/>
              <a:t> розсіюванням.</a:t>
            </a:r>
            <a:endParaRPr lang="en-US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10" y="460814"/>
            <a:ext cx="5715000" cy="2904744"/>
          </a:xfrm>
        </p:spPr>
      </p:pic>
    </p:spTree>
    <p:extLst>
      <p:ext uri="{BB962C8B-B14F-4D97-AF65-F5344CB8AC3E}">
        <p14:creationId xmlns:p14="http://schemas.microsoft.com/office/powerpoint/2010/main" val="12332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2208"/>
              </p:ext>
            </p:extLst>
          </p:nvPr>
        </p:nvGraphicFramePr>
        <p:xfrm>
          <a:off x="245660" y="832513"/>
          <a:ext cx="8625384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692">
                  <a:extLst>
                    <a:ext uri="{9D8B030D-6E8A-4147-A177-3AD203B41FA5}">
                      <a16:colId xmlns:a16="http://schemas.microsoft.com/office/drawing/2014/main" xmlns="" val="2999189123"/>
                    </a:ext>
                  </a:extLst>
                </a:gridCol>
                <a:gridCol w="4312692">
                  <a:extLst>
                    <a:ext uri="{9D8B030D-6E8A-4147-A177-3AD203B41FA5}">
                      <a16:colId xmlns:a16="http://schemas.microsoft.com/office/drawing/2014/main" xmlns="" val="3121827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Вид</a:t>
                      </a:r>
                      <a:r>
                        <a:rPr lang="uk-UA" baseline="0" dirty="0" smtClean="0"/>
                        <a:t> розсіювання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 розсіювання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65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Релєя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Пружнє</a:t>
                      </a:r>
                      <a:r>
                        <a:rPr lang="uk-UA" baseline="0" dirty="0" smtClean="0"/>
                        <a:t> розсіювання від малих частинок, </a:t>
                      </a:r>
                      <a:r>
                        <a:rPr lang="uk-UA" baseline="0" dirty="0" smtClean="0"/>
                        <a:t>атомів </a:t>
                      </a:r>
                      <a:r>
                        <a:rPr lang="uk-UA" baseline="0" dirty="0" smtClean="0"/>
                        <a:t>та молекул формуючих розсіяне </a:t>
                      </a:r>
                      <a:r>
                        <a:rPr lang="uk-UA" baseline="0" dirty="0" smtClean="0"/>
                        <a:t>випромінювання, </a:t>
                      </a:r>
                      <a:r>
                        <a:rPr lang="uk-UA" baseline="0" dirty="0" smtClean="0"/>
                        <a:t>яке іде </a:t>
                      </a:r>
                      <a:r>
                        <a:rPr lang="uk-UA" baseline="0" dirty="0" err="1" smtClean="0"/>
                        <a:t>одинаково</a:t>
                      </a:r>
                      <a:r>
                        <a:rPr lang="uk-UA" baseline="0" dirty="0" smtClean="0"/>
                        <a:t> по всім </a:t>
                      </a:r>
                      <a:r>
                        <a:rPr lang="uk-UA" baseline="0" dirty="0" smtClean="0"/>
                        <a:t>напрямкам.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749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Дебая</a:t>
                      </a:r>
                      <a:r>
                        <a:rPr lang="uk-UA" dirty="0" smtClean="0"/>
                        <a:t> або Ми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Пружнє</a:t>
                      </a:r>
                      <a:r>
                        <a:rPr lang="uk-UA" baseline="0" dirty="0" smtClean="0"/>
                        <a:t> розсіювання від великих частинок розміри яких порівняні з довжиною хвилі (</a:t>
                      </a:r>
                      <a:r>
                        <a:rPr lang="uk-UA" baseline="0" dirty="0" err="1" smtClean="0"/>
                        <a:t>Дебая</a:t>
                      </a:r>
                      <a:r>
                        <a:rPr lang="uk-UA" baseline="0" dirty="0" smtClean="0"/>
                        <a:t>) або набагато більше довжини хвилі випромінювання. Розсіяне випромінювання є неоднорідним.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678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Брілюена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Непружнє</a:t>
                      </a:r>
                      <a:r>
                        <a:rPr lang="uk-UA" dirty="0" smtClean="0"/>
                        <a:t> </a:t>
                      </a:r>
                      <a:r>
                        <a:rPr lang="uk-UA" baseline="0" dirty="0" smtClean="0"/>
                        <a:t>розсіювання, коли </a:t>
                      </a:r>
                      <a:r>
                        <a:rPr lang="uk-UA" baseline="0" dirty="0" smtClean="0"/>
                        <a:t>частота відбитого випромінювання змінюється термічними звуковими </a:t>
                      </a:r>
                      <a:r>
                        <a:rPr lang="uk-UA" baseline="0" dirty="0" smtClean="0"/>
                        <a:t>хвилями.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3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Рамана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Непружнє</a:t>
                      </a:r>
                      <a:r>
                        <a:rPr lang="uk-UA" dirty="0" smtClean="0"/>
                        <a:t> </a:t>
                      </a:r>
                      <a:r>
                        <a:rPr lang="uk-UA" baseline="0" dirty="0" smtClean="0"/>
                        <a:t>розсіювання, </a:t>
                      </a:r>
                      <a:r>
                        <a:rPr lang="uk-UA" baseline="0" dirty="0" smtClean="0"/>
                        <a:t>коли частота розсіяного випромінювання збільшується або зменшується завдяки пружним квантам енергії молекул зразка.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6180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263" y="150125"/>
            <a:ext cx="812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розсіювання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37567"/>
            <a:ext cx="4876800" cy="1431925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ІЧ 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спектроскопія</a:t>
            </a:r>
            <a:endParaRPr lang="en-US" alt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33528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altLang="en-US" sz="1400" b="1" u="sng" dirty="0" smtClean="0">
                <a:latin typeface="Garamond-BoldCondensed" charset="0"/>
              </a:rPr>
              <a:t>Джерело</a:t>
            </a:r>
            <a:r>
              <a:rPr lang="en-US" altLang="en-US" sz="1400" b="1" dirty="0" smtClean="0">
                <a:latin typeface="Garamond-BoldCondensed" charset="0"/>
              </a:rPr>
              <a:t>: </a:t>
            </a:r>
            <a:r>
              <a:rPr lang="uk-UA" altLang="en-US" sz="1400" dirty="0" smtClean="0">
                <a:latin typeface="Garamond-BoldCondensed" charset="0"/>
              </a:rPr>
              <a:t>ІЧ Енергія </a:t>
            </a:r>
            <a:r>
              <a:rPr lang="uk-UA" altLang="en-US" sz="1400" b="1" u="sng" dirty="0" smtClean="0">
                <a:latin typeface="Garamond-BoldCondensed" charset="0"/>
              </a:rPr>
              <a:t>Інтерферометр</a:t>
            </a:r>
            <a:r>
              <a:rPr lang="en-US" altLang="en-US" sz="1400" b="1" dirty="0" smtClean="0">
                <a:latin typeface="Garamond-BoldCondensed" charset="0"/>
              </a:rPr>
              <a:t>: </a:t>
            </a:r>
            <a:r>
              <a:rPr lang="en-US" altLang="en-US" sz="1400" dirty="0" smtClean="0">
                <a:latin typeface="Garamond-LightCondensed" charset="0"/>
              </a:rPr>
              <a:t> </a:t>
            </a:r>
            <a:r>
              <a:rPr lang="uk-UA" altLang="en-US" sz="1400" dirty="0" smtClean="0">
                <a:latin typeface="Garamond-LightCondensed" charset="0"/>
              </a:rPr>
              <a:t>пучок входить у </a:t>
            </a:r>
            <a:r>
              <a:rPr lang="uk-UA" altLang="en-US" sz="1400" dirty="0" smtClean="0">
                <a:latin typeface="Garamond-LightCondensed" charset="0"/>
              </a:rPr>
              <a:t>інтерферометр, </a:t>
            </a:r>
            <a:r>
              <a:rPr lang="uk-UA" altLang="en-US" sz="1400" dirty="0" smtClean="0">
                <a:latin typeface="Garamond-LightCondensed" charset="0"/>
              </a:rPr>
              <a:t>де відбувається спектральне кодування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1400" b="1" u="sng" dirty="0" err="1" smtClean="0">
                <a:latin typeface="Garamond-LightCondensed" charset="0"/>
              </a:rPr>
              <a:t>Інтерферограм</a:t>
            </a:r>
            <a:r>
              <a:rPr lang="en-US" altLang="en-US" sz="1400" dirty="0" smtClean="0">
                <a:latin typeface="Garamond-LightCondensed" charset="0"/>
              </a:rPr>
              <a:t> </a:t>
            </a:r>
            <a:r>
              <a:rPr lang="uk-UA" altLang="en-US" sz="1400" dirty="0" smtClean="0">
                <a:latin typeface="Garamond-LightCondensed" charset="0"/>
              </a:rPr>
              <a:t>сигнал, який виходить із інтерферометра</a:t>
            </a:r>
            <a:endParaRPr lang="en-US" altLang="en-US" sz="1400" dirty="0" smtClean="0">
              <a:latin typeface="Garamond-LightCondense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en-US" sz="1400" b="1" u="sng" dirty="0" smtClean="0">
                <a:latin typeface="Garamond-LightCondensed" charset="0"/>
              </a:rPr>
              <a:t>Розділювач пучка</a:t>
            </a:r>
            <a:r>
              <a:rPr lang="en-US" altLang="en-US" sz="1400" b="1" dirty="0" smtClean="0">
                <a:latin typeface="Garamond-LightCondensed" charset="0"/>
              </a:rPr>
              <a:t> </a:t>
            </a:r>
            <a:r>
              <a:rPr lang="uk-UA" altLang="en-US" sz="1400" dirty="0" smtClean="0">
                <a:latin typeface="Garamond-LightCondensed" charset="0"/>
              </a:rPr>
              <a:t>поділяє вхідний пучок на два</a:t>
            </a:r>
            <a:endParaRPr lang="en-US" altLang="en-US" sz="1400" dirty="0" smtClean="0">
              <a:latin typeface="Garamond-LightCondense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en-US" sz="1400" b="1" u="sng" dirty="0" smtClean="0">
                <a:latin typeface="Garamond-BoldCondensed" charset="0"/>
              </a:rPr>
              <a:t>Зразок</a:t>
            </a:r>
            <a:r>
              <a:rPr lang="en-US" altLang="en-US" sz="1400" b="1" dirty="0" smtClean="0">
                <a:latin typeface="Garamond-BoldCondensed" charset="0"/>
              </a:rPr>
              <a:t>: </a:t>
            </a:r>
            <a:r>
              <a:rPr lang="en-US" altLang="en-US" sz="1400" dirty="0" smtClean="0">
                <a:latin typeface="Garamond-LightCondensed" charset="0"/>
              </a:rPr>
              <a:t> </a:t>
            </a:r>
            <a:r>
              <a:rPr lang="uk-UA" altLang="en-US" sz="1400" dirty="0" smtClean="0">
                <a:latin typeface="Garamond-LightCondensed" charset="0"/>
              </a:rPr>
              <a:t>пучок входить в зразок та проходить через нього або відбивається від поверхні</a:t>
            </a:r>
            <a:endParaRPr lang="en-US" altLang="en-US" sz="1400" dirty="0" smtClean="0">
              <a:latin typeface="Garamond-LightCondense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en-US" sz="1400" b="1" u="sng" dirty="0" smtClean="0">
                <a:latin typeface="Garamond-BoldCondensed" charset="0"/>
              </a:rPr>
              <a:t>Детектор</a:t>
            </a:r>
            <a:r>
              <a:rPr lang="en-US" altLang="en-US" sz="1400" b="1" dirty="0" smtClean="0">
                <a:latin typeface="Garamond-BoldCondensed" charset="0"/>
              </a:rPr>
              <a:t>: </a:t>
            </a:r>
            <a:r>
              <a:rPr lang="uk-UA" altLang="en-US" sz="1400" dirty="0" smtClean="0">
                <a:latin typeface="Garamond-LightCondensed" charset="0"/>
              </a:rPr>
              <a:t>вимірює вхідний сигнал</a:t>
            </a:r>
            <a:endParaRPr lang="en-US" altLang="en-US" sz="1400" dirty="0" smtClean="0">
              <a:latin typeface="Garamond-LightCondense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en-US" sz="1400" b="1" u="sng" dirty="0" err="1" smtClean="0">
                <a:latin typeface="Garamond-BoldCondensed" charset="0"/>
              </a:rPr>
              <a:t>Компьютер</a:t>
            </a:r>
            <a:r>
              <a:rPr lang="en-US" altLang="en-US" sz="1400" b="1" dirty="0" smtClean="0">
                <a:latin typeface="Garamond-BoldCondensed" charset="0"/>
              </a:rPr>
              <a:t>: </a:t>
            </a:r>
            <a:r>
              <a:rPr lang="en-US" altLang="en-US" sz="1400" dirty="0" smtClean="0">
                <a:latin typeface="Garamond-LightCondensed" charset="0"/>
              </a:rPr>
              <a:t> </a:t>
            </a:r>
            <a:r>
              <a:rPr lang="uk-UA" altLang="en-US" sz="1400" dirty="0" smtClean="0">
                <a:latin typeface="Garamond-LightCondensed" charset="0"/>
              </a:rPr>
              <a:t>вимірює вхідний сигнал та виконує перетворення </a:t>
            </a:r>
            <a:r>
              <a:rPr lang="uk-UA" altLang="en-US" sz="1400" dirty="0" err="1" smtClean="0">
                <a:latin typeface="Garamond-LightCondensed" charset="0"/>
              </a:rPr>
              <a:t>Фурьє</a:t>
            </a:r>
            <a:r>
              <a:rPr lang="uk-UA" altLang="en-US" sz="1400" dirty="0" smtClean="0">
                <a:latin typeface="Garamond-LightCondensed" charset="0"/>
              </a:rPr>
              <a:t> </a:t>
            </a:r>
            <a:endParaRPr lang="en-US" altLang="en-US" sz="1400" dirty="0" smtClean="0">
              <a:latin typeface="Garamond-LightCondense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u="sng" dirty="0" smtClean="0">
                <a:latin typeface="Garamond-LightCondensed" charset="0"/>
              </a:rPr>
              <a:t>Moving</a:t>
            </a:r>
            <a:r>
              <a:rPr lang="en-US" altLang="en-US" sz="1400" b="1" dirty="0" smtClean="0">
                <a:latin typeface="Garamond-LightCondensed" charset="0"/>
              </a:rPr>
              <a:t> </a:t>
            </a:r>
            <a:r>
              <a:rPr lang="en-US" altLang="en-US" sz="1400" b="1" u="sng" dirty="0" smtClean="0">
                <a:latin typeface="Garamond-LightCondensed" charset="0"/>
              </a:rPr>
              <a:t>mirror</a:t>
            </a:r>
            <a:r>
              <a:rPr lang="en-US" altLang="en-US" sz="1400" dirty="0" smtClean="0">
                <a:latin typeface="Garamond-LightCondensed" charset="0"/>
              </a:rPr>
              <a:t> </a:t>
            </a:r>
            <a:r>
              <a:rPr lang="uk-UA" altLang="en-US" sz="1400" dirty="0" smtClean="0">
                <a:latin typeface="Garamond-LightCondensed" charset="0"/>
              </a:rPr>
              <a:t>єдиний елемент що рухається у інтерферометрі</a:t>
            </a:r>
            <a:endParaRPr lang="en-US" altLang="en-US" sz="1400" dirty="0" smtClean="0">
              <a:latin typeface="Garamond-LightCondense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en-US" sz="1400" b="1" u="sng" dirty="0" smtClean="0">
                <a:latin typeface="Garamond-LightCondensed" charset="0"/>
              </a:rPr>
              <a:t>Нерухоме </a:t>
            </a:r>
            <a:r>
              <a:rPr lang="uk-UA" altLang="en-US" sz="1400" b="1" u="sng" dirty="0" err="1" smtClean="0">
                <a:latin typeface="Garamond-LightCondensed" charset="0"/>
              </a:rPr>
              <a:t>джеркало</a:t>
            </a:r>
            <a:endParaRPr lang="en-US" altLang="en-US" sz="1400" b="1" u="sng" dirty="0" smtClean="0">
              <a:latin typeface="Garamond-LightCondensed" charset="0"/>
            </a:endParaRPr>
          </a:p>
        </p:txBody>
      </p:sp>
      <p:pic>
        <p:nvPicPr>
          <p:cNvPr id="3" name="Место для изображения из Интернета 2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204375"/>
            <a:ext cx="5257800" cy="4967825"/>
          </a:xfrm>
        </p:spPr>
      </p:pic>
    </p:spTree>
    <p:extLst>
      <p:ext uri="{BB962C8B-B14F-4D97-AF65-F5344CB8AC3E}">
        <p14:creationId xmlns:p14="http://schemas.microsoft.com/office/powerpoint/2010/main" val="34256602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21" y="614065"/>
            <a:ext cx="5899403" cy="394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8975" y="85725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ІЧ-спектра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" y="316557"/>
            <a:ext cx="2590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аналіз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-Оскільки кожен матеріал є унікальною комбінацією атомів, немає двох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створюють однаковий інфрачервоний спектр.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-розмір піків у спектрі є прямим показником кількості наявного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матеріалу.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аналіз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-Оскільки він чутливий, точний і має програмні алгоритми, кількісні методи можна легко розробити та відкалібрувати для виконання різних аналізів.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FT-IR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порівняльним через фоновий спектр, який порівнюють із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характеристики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789"/>
            <a:ext cx="9164948" cy="41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4" y="201353"/>
            <a:ext cx="8242395" cy="590217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спектроскопії у харчовій промисловості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868" y="791570"/>
            <a:ext cx="473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якості продуктів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r. P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337"/>
            <a:ext cx="3623678" cy="24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ication areas for optical spectroscopy in food analys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42" y="2140276"/>
            <a:ext cx="4855661" cy="44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ar-infrared transmission spectra of olive o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" y="2251186"/>
            <a:ext cx="9129998" cy="322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" y="5657671"/>
            <a:ext cx="9048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Спектри пропускання ближнього </a:t>
            </a:r>
            <a:r>
              <a:rPr lang="uk-UA" dirty="0" err="1" smtClean="0"/>
              <a:t>іЧ</a:t>
            </a:r>
            <a:r>
              <a:rPr lang="uk-UA" dirty="0" smtClean="0"/>
              <a:t> </a:t>
            </a:r>
            <a:r>
              <a:rPr lang="uk-UA" dirty="0"/>
              <a:t>випромінювання оливкової олії (верхній </a:t>
            </a:r>
            <a:r>
              <a:rPr lang="uk-UA" dirty="0" err="1" smtClean="0"/>
              <a:t>профиль</a:t>
            </a:r>
            <a:r>
              <a:rPr lang="uk-UA" dirty="0" smtClean="0"/>
              <a:t>) </a:t>
            </a:r>
            <a:r>
              <a:rPr lang="uk-UA" dirty="0"/>
              <a:t>та олії </a:t>
            </a:r>
            <a:r>
              <a:rPr lang="uk-UA" dirty="0" err="1"/>
              <a:t>каноли</a:t>
            </a:r>
            <a:r>
              <a:rPr lang="uk-UA" dirty="0"/>
              <a:t> (найнижчий </a:t>
            </a:r>
            <a:r>
              <a:rPr lang="uk-UA" dirty="0" err="1" smtClean="0"/>
              <a:t>профиль</a:t>
            </a:r>
            <a:r>
              <a:rPr lang="uk-UA" dirty="0" smtClean="0"/>
              <a:t>). </a:t>
            </a:r>
            <a:r>
              <a:rPr lang="uk-UA" dirty="0"/>
              <a:t>Спектри дуже схожі, але значну різницю можна побачити близько 5250 см-1 (~1,9 </a:t>
            </a:r>
            <a:r>
              <a:rPr lang="uk-UA" dirty="0" err="1"/>
              <a:t>мкм</a:t>
            </a:r>
            <a:r>
              <a:rPr lang="uk-UA" dirty="0"/>
              <a:t>), причому смуга присутня в оливковій олії, але відсутня в олії </a:t>
            </a:r>
            <a:r>
              <a:rPr lang="uk-UA" dirty="0" err="1" smtClean="0"/>
              <a:t>каноли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2053" name="Picture 5" descr="o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1" y="158485"/>
            <a:ext cx="6191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man spectra of an extra virgin olive oil s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96" y="385550"/>
            <a:ext cx="6191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7700" y="4983160"/>
            <a:ext cx="6694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Спектри </a:t>
            </a:r>
            <a:r>
              <a:rPr lang="uk-UA" dirty="0" smtClean="0"/>
              <a:t>комбінаційного </a:t>
            </a:r>
            <a:r>
              <a:rPr lang="uk-UA" dirty="0" err="1" smtClean="0"/>
              <a:t>Раманавського</a:t>
            </a:r>
            <a:r>
              <a:rPr lang="uk-UA" dirty="0" smtClean="0"/>
              <a:t> розсіювання </a:t>
            </a:r>
            <a:r>
              <a:rPr lang="uk-UA" dirty="0"/>
              <a:t>зразка оливкової олії </a:t>
            </a:r>
            <a:r>
              <a:rPr lang="en-US" dirty="0"/>
              <a:t>extra virgin </a:t>
            </a:r>
            <a:r>
              <a:rPr lang="uk-UA" dirty="0"/>
              <a:t>з збудженням 785 нм (чорний) і 1064 нм (синій). Зверніть увагу на похилу базову лінію для збудження 785 нм через флуоресценцію.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81" y="406258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i="1" dirty="0" smtClean="0"/>
              <a:t>Спектроскопія</a:t>
            </a:r>
            <a:r>
              <a:rPr lang="uk-UA" dirty="0" smtClean="0"/>
              <a:t> – комплекс </a:t>
            </a:r>
            <a:r>
              <a:rPr lang="uk-UA" dirty="0" smtClean="0"/>
              <a:t>методів, </a:t>
            </a:r>
            <a:r>
              <a:rPr lang="uk-UA" dirty="0" smtClean="0"/>
              <a:t>в яких досліджуються характеристики (спектр) електромагнітного випромінювання, яке формується в результаті взаємодії електромагнітного випромінювання від джерела внаслідок його взаємодії з речовиною. </a:t>
            </a:r>
          </a:p>
          <a:p>
            <a:pPr marL="0" indent="0" algn="just">
              <a:buNone/>
            </a:pPr>
            <a:r>
              <a:rPr lang="uk-UA" dirty="0" smtClean="0"/>
              <a:t>Основними завданнями досліджень є вивчення молекулярної (атомної) структури газоподібних, рідких, аморфних та кристалічних речовин, будови енергетичних рівнів, закономірностей розташування електронів в атомах. </a:t>
            </a:r>
          </a:p>
        </p:txBody>
      </p:sp>
    </p:spTree>
    <p:extLst>
      <p:ext uri="{BB962C8B-B14F-4D97-AF65-F5344CB8AC3E}">
        <p14:creationId xmlns:p14="http://schemas.microsoft.com/office/powerpoint/2010/main" val="566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08054" cy="3152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39" y="-75589"/>
            <a:ext cx="5418161" cy="69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0217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Спектроскопія для контролю екологічного середовища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4.bp.blogspot.com/-z-yAMPnNeoU/VE7CwiyFP8I/AAAAAAAABRE/w0hJBg91qW8/s640/Drone-Based-Environmental-Imaging-Spectros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41" y="955343"/>
            <a:ext cx="6828430" cy="59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4.bp.blogspot.com/-SuQQoBz68FE/VE7OKVoKf0I/AAAAAAAABR8/UKgN57rOi68/s1600/tree%2Bhealth%2BIR%2Breflectance%2Bthresh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4" y="180800"/>
            <a:ext cx="7383438" cy="65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47"/>
            <a:ext cx="7886700" cy="6311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радіоактивних забруднень ізотопами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igure 3. Sensor fusion design: a schematic of a flow cell combining absorbance (UV-VIS and NIR) and Raman spectroscopy to monitor a process stream for multiple analytes (top). Example spectral output from the product stream over the course of a single processing run (a-f) showing overlay (bottom left) and shown as a function of time (bottom right). Pu: plutonium; Np: neptunium. Adapted with permission from Reference 5. Courtesy of the American Chemical Socie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05" y="834161"/>
            <a:ext cx="3938759" cy="60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639" y="286603"/>
            <a:ext cx="756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Спектроскопія у  розслідуваннях злочинів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35" y="1055482"/>
            <a:ext cx="7862663" cy="56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27" y="25326"/>
            <a:ext cx="5324768" cy="68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92" y="177305"/>
            <a:ext cx="7143919" cy="3910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20" y="3988971"/>
            <a:ext cx="5040633" cy="2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являє собою спектр?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1565985"/>
            <a:ext cx="6876147" cy="48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365126"/>
            <a:ext cx="7322570" cy="61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84713" y="573207"/>
            <a:ext cx="214269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418339" y="573207"/>
            <a:ext cx="214269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32263" y="573207"/>
            <a:ext cx="214269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38" y="1"/>
            <a:ext cx="7886700" cy="11464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Спектроскопія за принципом дії поділяється на:</a:t>
            </a:r>
          </a:p>
          <a:p>
            <a:pPr marL="0" indent="0">
              <a:buNone/>
            </a:pPr>
            <a:r>
              <a:rPr lang="uk-UA" dirty="0" smtClean="0"/>
              <a:t>  Адсорбційну            Розсіювання              Емісійну</a:t>
            </a:r>
            <a:endParaRPr lang="en-US" dirty="0"/>
          </a:p>
        </p:txBody>
      </p:sp>
      <p:pic>
        <p:nvPicPr>
          <p:cNvPr id="1026" name="Picture 2" descr="Types of spectro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" y="1096109"/>
            <a:ext cx="8597237" cy="57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478"/>
            <a:ext cx="7886700" cy="60404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Абсорбційна спектроскопія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використовує діапазон, в якому матеріал поглинає електромагнітний спектр. Вона включає атомно-абсорбційну спектроскопію та різні молекулярні методи, такі як інфрачервона спектроскопія та спектроскопія ядерного магнітного резонансу (ЯМР)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радіообластей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Емісійна спектроскопія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використовує діапазон електромагнітного спектру, в якому матеріал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випромінює.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Спочатку матеріал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поглинає енергію від джерела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Ця енергія може надходити з кількох джерел, таких як люмінесценція, яка визначає подальше випромінювання.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Спектрофлуориметрія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включає методи молекулярної люмінесценції.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Спектроскопія розсіювання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світла на певних довжинах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хвиль,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кутах падіння та кутах поляризації, яку розсіює матеріал. Метод розсіювання набагато швидший, ніж процес поглинання/випромінювання.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Раманівська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спектроскопія є одним з найбільш корисних застосувань спектроскопії розсіювання світла.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2229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Спектроскопічні методи досліджень використовують майже весь діапазон електромагнітних хвиль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Шкала электромагнитных вол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928"/>
            <a:ext cx="91440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9018"/>
              </p:ext>
            </p:extLst>
          </p:nvPr>
        </p:nvGraphicFramePr>
        <p:xfrm>
          <a:off x="1524000" y="1397000"/>
          <a:ext cx="6096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8492531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694943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Електромагнітне</a:t>
                      </a:r>
                    </a:p>
                    <a:p>
                      <a:pPr algn="ctr"/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випромінювання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спектроскопічних досліджень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22820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рентгенівське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Рентгенівська абсорбційна спектроскопія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223280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УФ-видимий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УФ/видима абсорбційна спектроскопія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351858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ІЧ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Інфрачервона абсорбційна спектроскопія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205029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мікрохвильове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Мікрохвильова абсорбційна спектроскопія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295373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Радіохвильове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Ядерно-магнітна резонансна спектроскопія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21374785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0406" y="477672"/>
            <a:ext cx="708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абсорбційної спектроскопії</a:t>
            </a:r>
          </a:p>
        </p:txBody>
      </p:sp>
    </p:spTree>
    <p:extLst>
      <p:ext uri="{BB962C8B-B14F-4D97-AF65-F5344CB8AC3E}">
        <p14:creationId xmlns:p14="http://schemas.microsoft.com/office/powerpoint/2010/main" val="15357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445" y="95534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оптичної спектроскопії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445" y="788294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Емісійна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58" y="1338739"/>
            <a:ext cx="870727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100" dirty="0"/>
              <a:t>Емісійна </a:t>
            </a:r>
            <a:endParaRPr lang="uk-UA" sz="2100" dirty="0" smtClean="0"/>
          </a:p>
          <a:p>
            <a:pPr algn="just"/>
            <a:r>
              <a:rPr lang="uk-UA" sz="2100" dirty="0"/>
              <a:t>с</a:t>
            </a:r>
            <a:r>
              <a:rPr lang="uk-UA" sz="2100" dirty="0" smtClean="0"/>
              <a:t>пектроскопія</a:t>
            </a:r>
            <a:endParaRPr lang="uk-UA" sz="2100" dirty="0" smtClean="0"/>
          </a:p>
          <a:p>
            <a:pPr algn="just"/>
            <a:r>
              <a:rPr lang="uk-UA" sz="2100" dirty="0" smtClean="0"/>
              <a:t>спирається </a:t>
            </a:r>
            <a:r>
              <a:rPr lang="uk-UA" sz="2100" dirty="0"/>
              <a:t>на </a:t>
            </a:r>
            <a:endParaRPr lang="uk-UA" sz="2100" dirty="0" smtClean="0"/>
          </a:p>
          <a:p>
            <a:pPr algn="just"/>
            <a:r>
              <a:rPr lang="uk-UA" sz="2100" dirty="0" smtClean="0"/>
              <a:t>радіаційне </a:t>
            </a:r>
          </a:p>
          <a:p>
            <a:pPr algn="just"/>
            <a:r>
              <a:rPr lang="uk-UA" sz="2100" dirty="0" smtClean="0"/>
              <a:t>випромінювання </a:t>
            </a:r>
          </a:p>
          <a:p>
            <a:pPr algn="just"/>
            <a:r>
              <a:rPr lang="uk-UA" sz="2100" dirty="0" smtClean="0"/>
              <a:t>зразка </a:t>
            </a:r>
            <a:r>
              <a:rPr lang="uk-UA" sz="2100" dirty="0"/>
              <a:t>після </a:t>
            </a:r>
            <a:endParaRPr lang="uk-UA" sz="2100" dirty="0" smtClean="0"/>
          </a:p>
          <a:p>
            <a:pPr algn="just"/>
            <a:r>
              <a:rPr lang="uk-UA" sz="2100" dirty="0" smtClean="0"/>
              <a:t>збудження </a:t>
            </a:r>
          </a:p>
          <a:p>
            <a:pPr algn="just"/>
            <a:r>
              <a:rPr lang="uk-UA" sz="2100" dirty="0"/>
              <a:t>н</a:t>
            </a:r>
            <a:r>
              <a:rPr lang="uk-UA" sz="2100" dirty="0" smtClean="0"/>
              <a:t>ерадіаційним</a:t>
            </a:r>
            <a:endParaRPr lang="uk-UA" sz="2100" dirty="0" smtClean="0"/>
          </a:p>
          <a:p>
            <a:pPr algn="just"/>
            <a:r>
              <a:rPr lang="uk-UA" sz="2100" dirty="0" smtClean="0"/>
              <a:t> </a:t>
            </a:r>
            <a:r>
              <a:rPr lang="uk-UA" sz="2100" dirty="0"/>
              <a:t>джерелом, </a:t>
            </a:r>
            <a:r>
              <a:rPr lang="uk-UA" sz="2100" dirty="0" smtClean="0"/>
              <a:t>таким як</a:t>
            </a:r>
          </a:p>
          <a:p>
            <a:pPr algn="just"/>
            <a:r>
              <a:rPr lang="uk-UA" sz="2100" dirty="0" smtClean="0"/>
              <a:t>полум’я</a:t>
            </a:r>
            <a:r>
              <a:rPr lang="uk-UA" sz="2100" dirty="0"/>
              <a:t>, </a:t>
            </a:r>
            <a:r>
              <a:rPr lang="uk-UA" sz="2100" dirty="0" smtClean="0"/>
              <a:t>постійний </a:t>
            </a:r>
          </a:p>
          <a:p>
            <a:pPr algn="just"/>
            <a:r>
              <a:rPr lang="uk-UA" sz="2100" dirty="0" smtClean="0"/>
              <a:t>струм</a:t>
            </a:r>
            <a:r>
              <a:rPr lang="uk-UA" sz="2100" dirty="0"/>
              <a:t>, високовольтна іскра або імпульсний лазерний нагрів. Наприклад, атоми натрію випромінюють характерне випромінювання при збудженні у полум’ї в результаті процесу зіткнення. Коли він створює теплову рівновагу, він генерує статистичний розподіл збуджених станів. Після створення кількість атомів, </a:t>
            </a:r>
            <a:r>
              <a:rPr lang="en-US" sz="2100" dirty="0" err="1"/>
              <a:t>ni</a:t>
            </a:r>
            <a:r>
              <a:rPr lang="en-US" sz="2100" dirty="0"/>
              <a:t>, </a:t>
            </a:r>
            <a:r>
              <a:rPr lang="uk-UA" sz="2100" dirty="0"/>
              <a:t>на певному енергетичному рівні, </a:t>
            </a:r>
            <a:r>
              <a:rPr lang="en-US" sz="2100" dirty="0" err="1"/>
              <a:t>i</a:t>
            </a:r>
            <a:r>
              <a:rPr lang="en-US" sz="2100" dirty="0"/>
              <a:t>, </a:t>
            </a:r>
            <a:r>
              <a:rPr lang="uk-UA" sz="2100" dirty="0"/>
              <a:t>визначається розподілом </a:t>
            </a:r>
            <a:r>
              <a:rPr lang="uk-UA" sz="2100" dirty="0" err="1" smtClean="0"/>
              <a:t>Больцмана</a:t>
            </a:r>
            <a:r>
              <a:rPr lang="uk-UA" sz="2100" dirty="0" smtClean="0"/>
              <a:t>. Частота </a:t>
            </a:r>
            <a:r>
              <a:rPr lang="uk-UA" sz="2100" dirty="0"/>
              <a:t>радіаційного випромінювання відповідає різниці рівнів енергії збудженого </a:t>
            </a:r>
            <a:r>
              <a:rPr lang="uk-UA" sz="2100" dirty="0" err="1"/>
              <a:t>аналіту</a:t>
            </a:r>
            <a:r>
              <a:rPr lang="uk-UA" sz="2100" dirty="0"/>
              <a:t>.</a:t>
            </a:r>
            <a:endParaRPr lang="en-US" sz="2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3" y="1001565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497</TotalTime>
  <Words>835</Words>
  <Application>Microsoft Office PowerPoint</Application>
  <PresentationFormat>Экран (4:3)</PresentationFormat>
  <Paragraphs>124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Курсова робота на тему: Практичне застосування сучасних методів спектроскопії</vt:lpstr>
      <vt:lpstr>Презентация PowerPoint</vt:lpstr>
      <vt:lpstr>Що являє собою спектр?</vt:lpstr>
      <vt:lpstr>Презентация PowerPoint</vt:lpstr>
      <vt:lpstr>Презентация PowerPoint</vt:lpstr>
      <vt:lpstr>Презентация PowerPoint</vt:lpstr>
      <vt:lpstr>Спектроскопічні методи досліджень використовують майже весь діапазон електромагнітних хвиль</vt:lpstr>
      <vt:lpstr>Презентация PowerPoint</vt:lpstr>
      <vt:lpstr>Презентация PowerPoint</vt:lpstr>
      <vt:lpstr>Люмінісцентна</vt:lpstr>
      <vt:lpstr>Презентация PowerPoint</vt:lpstr>
      <vt:lpstr>Розсіяння:</vt:lpstr>
      <vt:lpstr>Презентация PowerPoint</vt:lpstr>
      <vt:lpstr>ІЧ - спектроскопія</vt:lpstr>
      <vt:lpstr>Презентация PowerPoint</vt:lpstr>
      <vt:lpstr>Презентация PowerPoint</vt:lpstr>
      <vt:lpstr>Застосування спектроскопії у харчовій промисловості</vt:lpstr>
      <vt:lpstr>Презентация PowerPoint</vt:lpstr>
      <vt:lpstr>Презентация PowerPoint</vt:lpstr>
      <vt:lpstr>Презентация PowerPoint</vt:lpstr>
      <vt:lpstr>Спектроскопія для контролю екологічного середовища</vt:lpstr>
      <vt:lpstr>Презентация PowerPoint</vt:lpstr>
      <vt:lpstr>Контроль радіоактивних забруднень ізотопами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Практичне застосування сучасних методів спектроскопії</dc:title>
  <dc:creator>DIMONRDV</dc:creator>
  <cp:lastModifiedBy>ф</cp:lastModifiedBy>
  <cp:revision>54</cp:revision>
  <dcterms:created xsi:type="dcterms:W3CDTF">2022-05-08T10:26:23Z</dcterms:created>
  <dcterms:modified xsi:type="dcterms:W3CDTF">2022-05-19T09:45:07Z</dcterms:modified>
</cp:coreProperties>
</file>